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4" r:id="rId2"/>
    <p:sldMasterId id="2147483697" r:id="rId3"/>
    <p:sldMasterId id="2147483709" r:id="rId4"/>
    <p:sldMasterId id="2147483673" r:id="rId5"/>
  </p:sldMasterIdLst>
  <p:notesMasterIdLst>
    <p:notesMasterId r:id="rId9"/>
  </p:notesMasterIdLst>
  <p:sldIdLst>
    <p:sldId id="305" r:id="rId6"/>
    <p:sldId id="312" r:id="rId7"/>
    <p:sldId id="316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26C2DE14-28A0-42B8-B4D1-6A63AA45601A}">
          <p14:sldIdLst>
            <p14:sldId id="305"/>
            <p14:sldId id="312"/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68914" autoAdjust="0"/>
  </p:normalViewPr>
  <p:slideViewPr>
    <p:cSldViewPr>
      <p:cViewPr varScale="1">
        <p:scale>
          <a:sx n="75" d="100"/>
          <a:sy n="75" d="100"/>
        </p:scale>
        <p:origin x="255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99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5364A-B1D0-413A-80DF-CDE829153BD7}" type="datetimeFigureOut">
              <a:rPr lang="pl-PL" smtClean="0"/>
              <a:t>02.06.2021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AB2D7-FAA3-4560-89EF-67CEA7737D91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895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5E064E-EA44-4D87-8BEF-464F1A794D67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968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5EADDC-09F3-4985-836F-16DA660B298D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717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C687CE-89E7-416F-B09C-A1BF947861D3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621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FG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3"/>
          </p:nvPr>
        </p:nvSpPr>
        <p:spPr>
          <a:xfrm>
            <a:off x="1371600" y="2540073"/>
            <a:ext cx="5635934" cy="3171147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Österreichische Forschungsförderungsgesellschaft | Sensengasse 1 | 1090 Wien | www.ffg.at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A2F4-2C6F-4310-9D77-AA1244244A9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452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FG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3"/>
          </p:nvPr>
        </p:nvSpPr>
        <p:spPr>
          <a:xfrm>
            <a:off x="1371600" y="2540073"/>
            <a:ext cx="5635934" cy="3171147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Österreichische Forschungsförderungsgesellschaft | Sensengasse 1 | 1090 Wien | www.ffg.at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A2F4-2C6F-4310-9D77-AA1244244A9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8361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1671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2670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2518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628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508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845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D5AA72-FDDB-409E-8A9A-AAB1BEC86491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9078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2884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133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6523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87713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9164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127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83987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59070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7167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249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851774-E755-4911-86F9-FA7885D00930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75478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61447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37998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56986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2213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68824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63937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FG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3"/>
          </p:nvPr>
        </p:nvSpPr>
        <p:spPr>
          <a:xfrm>
            <a:off x="1371600" y="2540073"/>
            <a:ext cx="5635934" cy="3171147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</a:rPr>
              <a:t>Österreichische Forschungsförderungsgesellschaft | Sensengasse 1 | 1090 Wien | www.ffg.at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A2F4-2C6F-4310-9D77-AA1244244A9B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3610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A40A-B527-42B9-B36B-AFCD9D6DA567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E36A-4A34-4A77-978C-12E8CC5D686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254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968A-914F-4098-89B1-291FC042A6C4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30477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6308-25A0-4185-9779-74B484D7CDA1}" type="datetime1">
              <a:rPr lang="pl-PL" smtClean="0"/>
              <a:t>02.06.2021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318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717958-B87C-4744-B2DA-53A952FF8DA2}" type="datetime1">
              <a:rPr lang="pl-PL" smtClean="0"/>
              <a:t>02.06.2021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94528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3DC3-388A-4940-83F5-F99A94E5C9D1}" type="datetime1">
              <a:rPr lang="pl-PL" smtClean="0"/>
              <a:t>02.06.2021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502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F71029-396E-49D4-9CAB-9A881F431416}" type="datetime1">
              <a:rPr lang="pl-PL" smtClean="0"/>
              <a:t>02.06.2021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498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A51ED-0500-4609-B15E-E3D07D071EC3}" type="datetime1">
              <a:rPr lang="pl-PL" smtClean="0"/>
              <a:t>02.06.2021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17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338968-EF14-4448-A4C2-39356350BE9F}" type="datetime1">
              <a:rPr lang="pl-PL" smtClean="0"/>
              <a:t>02.06.2021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508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E8EC06-0A3F-4A26-8BC3-804C7E8F8CAF}" type="datetime1">
              <a:rPr lang="pl-PL" smtClean="0"/>
              <a:t>02.06.2021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2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D976ED-7B26-4C3D-B23E-73AA7BC73EFE}" type="datetime1">
              <a:rPr lang="pl-PL" smtClean="0"/>
              <a:t>02.06.2021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841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9.png"/><Relationship Id="rId5" Type="http://schemas.openxmlformats.org/officeDocument/2006/relationships/image" Target="../media/image5.jp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5536" y="2924944"/>
            <a:ext cx="8229600" cy="132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59964"/>
            <a:ext cx="46085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973"/>
            <a:ext cx="6461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33" y="6123110"/>
            <a:ext cx="77311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41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FCBD9-CC9B-436B-B819-901F6B1CD88B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093C0-9A97-41E1-8B18-2FA92529B0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17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F5370-6439-47A1-A61C-1325D7F999B2}" type="datetimeFigureOut">
              <a:rPr lang="es-ES" smtClean="0"/>
              <a:t>02/06/2021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FFEB-BD37-45DD-BD8F-6A2B34FD46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258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03032" cy="685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8A59E-C07A-4FDA-B7B0-A08E95D398D8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02.06.2021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195513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685" y="620688"/>
            <a:ext cx="14938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065963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05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rgbClr val="1F287D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v"/>
        <a:defRPr sz="1800" b="1" kern="1200">
          <a:solidFill>
            <a:srgbClr val="1F287D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A2B9B-6F30-47A8-AF09-DD6798695D83}" type="datetime1">
              <a:rPr lang="pl-PL" smtClean="0"/>
              <a:t>02.06.2021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2476-F78C-4377-8188-45791FE2E87C}" type="slidenum">
              <a:rPr lang="pl-PL" smtClean="0"/>
              <a:t>‹Nr.›</a:t>
            </a:fld>
            <a:endParaRPr lang="pl-PL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01771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869" y="5170017"/>
            <a:ext cx="27003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357" y="5556721"/>
            <a:ext cx="31146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97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9" r:id="rId2"/>
    <p:sldLayoutId id="214748368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/>
          <p:cNvSpPr txBox="1">
            <a:spLocks/>
          </p:cNvSpPr>
          <p:nvPr/>
        </p:nvSpPr>
        <p:spPr>
          <a:xfrm>
            <a:off x="1" y="2564904"/>
            <a:ext cx="9144000" cy="5122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>
              <a:spcBef>
                <a:spcPct val="20000"/>
              </a:spcBef>
            </a:pPr>
            <a:endParaRPr lang="en-GB" altLang="de-DE" sz="4000" dirty="0">
              <a:latin typeface="+mj-lt"/>
              <a:ea typeface="ＭＳ Ｐゴシック" pitchFamily="-72" charset="-128"/>
              <a:cs typeface="ＭＳ Ｐゴシック" pitchFamily="-72" charset="-128"/>
            </a:endParaRPr>
          </a:p>
          <a:p>
            <a:pPr algn="ctr">
              <a:spcBef>
                <a:spcPct val="20000"/>
              </a:spcBef>
            </a:pPr>
            <a:r>
              <a:rPr lang="en-US" sz="2800" dirty="0"/>
              <a:t>Marie </a:t>
            </a:r>
            <a:r>
              <a:rPr lang="en-US" sz="2800" dirty="0" err="1"/>
              <a:t>Skłodowska</a:t>
            </a:r>
            <a:r>
              <a:rPr lang="en-US" sz="2800" dirty="0"/>
              <a:t>-Curie Actions</a:t>
            </a:r>
            <a:br>
              <a:rPr lang="en-US" sz="2800" dirty="0"/>
            </a:br>
            <a:r>
              <a:rPr lang="en-US" sz="2800" dirty="0"/>
              <a:t>PF-Postdoctoral Fellowships</a:t>
            </a:r>
            <a:br>
              <a:rPr lang="en-US" sz="2800" dirty="0"/>
            </a:br>
            <a:r>
              <a:rPr lang="en-GB" sz="2800" dirty="0"/>
              <a:t>Take home messages</a:t>
            </a:r>
          </a:p>
          <a:p>
            <a:pPr algn="ctr">
              <a:spcBef>
                <a:spcPct val="20000"/>
              </a:spcBef>
            </a:pPr>
            <a:endParaRPr lang="en-GB" sz="2400" dirty="0"/>
          </a:p>
          <a:p>
            <a:pPr algn="ctr">
              <a:spcBef>
                <a:spcPct val="20000"/>
              </a:spcBef>
            </a:pPr>
            <a:endParaRPr lang="en-GB" sz="2800" dirty="0">
              <a:latin typeface="+mj-lt"/>
            </a:endParaRPr>
          </a:p>
          <a:p>
            <a:pPr algn="ctr">
              <a:spcBef>
                <a:spcPct val="20000"/>
              </a:spcBef>
            </a:pPr>
            <a:endParaRPr lang="en-GB" sz="2800" dirty="0">
              <a:latin typeface="+mj-lt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5325184" y="198396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600" b="1" dirty="0">
                <a:solidFill>
                  <a:srgbClr val="1F287D"/>
                </a:solidFill>
              </a:rPr>
              <a:t>Riga (online), 8 June 2021</a:t>
            </a:r>
          </a:p>
        </p:txBody>
      </p:sp>
    </p:spTree>
    <p:extLst>
      <p:ext uri="{BB962C8B-B14F-4D97-AF65-F5344CB8AC3E}">
        <p14:creationId xmlns:p14="http://schemas.microsoft.com/office/powerpoint/2010/main" val="3107839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1 Rectángulo redondeado"/>
          <p:cNvSpPr/>
          <p:nvPr/>
        </p:nvSpPr>
        <p:spPr>
          <a:xfrm>
            <a:off x="107504" y="1134656"/>
            <a:ext cx="3312368" cy="1903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s-ES" b="1" dirty="0" err="1">
                <a:solidFill>
                  <a:schemeClr val="bg1">
                    <a:lumMod val="75000"/>
                  </a:schemeClr>
                </a:solidFill>
              </a:rPr>
              <a:t>Participants</a:t>
            </a:r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err="1"/>
              <a:t>Postdocs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/>
              <a:t>Host </a:t>
            </a:r>
            <a:r>
              <a:rPr lang="es-ES" dirty="0" err="1"/>
              <a:t>Organisation</a:t>
            </a:r>
            <a:r>
              <a:rPr lang="es-ES" dirty="0"/>
              <a:t> (</a:t>
            </a:r>
            <a:r>
              <a:rPr lang="es-ES" dirty="0" err="1"/>
              <a:t>Beneficiary</a:t>
            </a:r>
            <a:r>
              <a:rPr lang="es-ES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err="1"/>
              <a:t>Associated</a:t>
            </a:r>
            <a:r>
              <a:rPr lang="es-ES" dirty="0"/>
              <a:t> </a:t>
            </a:r>
            <a:r>
              <a:rPr lang="es-ES" dirty="0" err="1"/>
              <a:t>Partners</a:t>
            </a:r>
            <a:r>
              <a:rPr lang="es-ES" dirty="0"/>
              <a:t> (TC)</a:t>
            </a:r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236712" y="3573016"/>
            <a:ext cx="4263280" cy="2179535"/>
          </a:xfrm>
          <a:prstGeom prst="roundRect">
            <a:avLst>
              <a:gd name="adj" fmla="val 179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s-ES" sz="2000" b="1" dirty="0">
                <a:solidFill>
                  <a:schemeClr val="bg1">
                    <a:lumMod val="75000"/>
                  </a:schemeClr>
                </a:solidFill>
              </a:rPr>
              <a:t>MSCA PF </a:t>
            </a:r>
            <a:r>
              <a:rPr lang="es-ES" sz="2000" b="1" dirty="0" err="1">
                <a:solidFill>
                  <a:schemeClr val="bg1">
                    <a:lumMod val="75000"/>
                  </a:schemeClr>
                </a:solidFill>
              </a:rPr>
              <a:t>Call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</a:rPr>
              <a:t> (Postdoctoral </a:t>
            </a:r>
            <a:r>
              <a:rPr lang="es-ES" sz="2000" b="1" dirty="0" err="1">
                <a:solidFill>
                  <a:schemeClr val="bg1">
                    <a:lumMod val="75000"/>
                  </a:schemeClr>
                </a:solidFill>
              </a:rPr>
              <a:t>Fellowship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GF (Global </a:t>
            </a:r>
            <a:r>
              <a:rPr lang="es-ES" dirty="0" err="1">
                <a:solidFill>
                  <a:schemeClr val="bg1"/>
                </a:solidFill>
              </a:rPr>
              <a:t>Fellowship</a:t>
            </a:r>
            <a:r>
              <a:rPr lang="es-ES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EF (</a:t>
            </a:r>
            <a:r>
              <a:rPr lang="es-ES" dirty="0" err="1">
                <a:solidFill>
                  <a:schemeClr val="bg1"/>
                </a:solidFill>
              </a:rPr>
              <a:t>European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Fellowship</a:t>
            </a:r>
            <a:r>
              <a:rPr lang="es-ES" dirty="0">
                <a:solidFill>
                  <a:schemeClr val="bg1"/>
                </a:solidFill>
              </a:rPr>
              <a:t>)</a:t>
            </a: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dirty="0"/>
          </a:p>
        </p:txBody>
      </p:sp>
      <p:sp>
        <p:nvSpPr>
          <p:cNvPr id="8" name="7 Rectángulo redondeado"/>
          <p:cNvSpPr/>
          <p:nvPr/>
        </p:nvSpPr>
        <p:spPr>
          <a:xfrm>
            <a:off x="3647051" y="1125774"/>
            <a:ext cx="5466658" cy="21444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endParaRPr lang="es-ES" dirty="0"/>
          </a:p>
          <a:p>
            <a:pPr algn="ctr"/>
            <a:endParaRPr lang="es-ES" dirty="0"/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s-ES" b="1" dirty="0" err="1">
                <a:solidFill>
                  <a:schemeClr val="bg1">
                    <a:lumMod val="75000"/>
                  </a:schemeClr>
                </a:solidFill>
              </a:rPr>
              <a:t>Participating</a:t>
            </a:r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bg1">
                    <a:lumMod val="75000"/>
                  </a:schemeClr>
                </a:solidFill>
              </a:rPr>
              <a:t>countries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err="1"/>
              <a:t>Member</a:t>
            </a:r>
            <a:r>
              <a:rPr lang="es-ES" dirty="0"/>
              <a:t> </a:t>
            </a:r>
            <a:r>
              <a:rPr lang="es-ES" dirty="0" err="1"/>
              <a:t>State</a:t>
            </a:r>
            <a:r>
              <a:rPr lang="es-ES" dirty="0"/>
              <a:t> (MS)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err="1"/>
              <a:t>Associated</a:t>
            </a:r>
            <a:r>
              <a:rPr lang="es-ES" dirty="0"/>
              <a:t> Country (AC)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err="1"/>
              <a:t>Third</a:t>
            </a:r>
            <a:r>
              <a:rPr lang="es-ES" dirty="0"/>
              <a:t> Country (TC)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/>
              <a:t>International </a:t>
            </a:r>
            <a:r>
              <a:rPr lang="es-ES" dirty="0" err="1"/>
              <a:t>European</a:t>
            </a:r>
            <a:r>
              <a:rPr lang="es-ES" dirty="0"/>
              <a:t> </a:t>
            </a:r>
            <a:r>
              <a:rPr lang="es-ES" dirty="0" err="1"/>
              <a:t>Interest</a:t>
            </a:r>
            <a:r>
              <a:rPr lang="es-ES" dirty="0"/>
              <a:t> </a:t>
            </a:r>
            <a:r>
              <a:rPr lang="es-ES" dirty="0" err="1"/>
              <a:t>Organisation</a:t>
            </a:r>
            <a:r>
              <a:rPr lang="es-ES" dirty="0"/>
              <a:t> (IEIO)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/>
              <a:t>Country </a:t>
            </a:r>
            <a:r>
              <a:rPr lang="es-ES" dirty="0" err="1"/>
              <a:t>Correction</a:t>
            </a:r>
            <a:r>
              <a:rPr lang="es-ES" dirty="0"/>
              <a:t> </a:t>
            </a:r>
            <a:r>
              <a:rPr lang="es-ES" dirty="0" err="1"/>
              <a:t>Coefficient</a:t>
            </a:r>
            <a:r>
              <a:rPr lang="es-ES" dirty="0"/>
              <a:t> (CCC)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ES" dirty="0"/>
          </a:p>
          <a:p>
            <a:pPr algn="ctr"/>
            <a:endParaRPr lang="es-ES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4932040" y="3573016"/>
            <a:ext cx="3888432" cy="21795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SOME MORE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EC: </a:t>
            </a:r>
            <a:r>
              <a:rPr lang="es-ES" dirty="0" err="1">
                <a:solidFill>
                  <a:schemeClr val="bg1"/>
                </a:solidFill>
              </a:rPr>
              <a:t>European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Commission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REA: </a:t>
            </a:r>
            <a:r>
              <a:rPr lang="es-ES" dirty="0" err="1">
                <a:solidFill>
                  <a:schemeClr val="bg1"/>
                </a:solidFill>
              </a:rPr>
              <a:t>Research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Executive</a:t>
            </a:r>
            <a:r>
              <a:rPr lang="es-ES" dirty="0">
                <a:solidFill>
                  <a:schemeClr val="bg1"/>
                </a:solidFill>
              </a:rPr>
              <a:t> Agency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ESR: </a:t>
            </a:r>
            <a:r>
              <a:rPr lang="es-ES" dirty="0" err="1">
                <a:solidFill>
                  <a:schemeClr val="bg1"/>
                </a:solidFill>
              </a:rPr>
              <a:t>Evaluation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Summary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Report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HEU: </a:t>
            </a:r>
            <a:r>
              <a:rPr lang="es-ES" dirty="0" err="1">
                <a:solidFill>
                  <a:schemeClr val="bg1"/>
                </a:solidFill>
              </a:rPr>
              <a:t>Horizon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Europe</a:t>
            </a:r>
            <a:endParaRPr lang="es-E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</a:rPr>
              <a:t>ERA: </a:t>
            </a:r>
            <a:r>
              <a:rPr lang="es-ES" dirty="0" err="1">
                <a:solidFill>
                  <a:schemeClr val="bg1"/>
                </a:solidFill>
              </a:rPr>
              <a:t>European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Research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Area</a:t>
            </a:r>
            <a:endParaRPr lang="es-ES" dirty="0">
              <a:solidFill>
                <a:schemeClr val="bg1"/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s-E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544181" y="282014"/>
            <a:ext cx="8534400" cy="758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cap="small" dirty="0">
                <a:ea typeface="ＭＳ Ｐゴシック" charset="-128"/>
              </a:rPr>
              <a:t>THINGS TO REMEMBER</a:t>
            </a:r>
          </a:p>
        </p:txBody>
      </p:sp>
    </p:spTree>
    <p:extLst>
      <p:ext uri="{BB962C8B-B14F-4D97-AF65-F5344CB8AC3E}">
        <p14:creationId xmlns:p14="http://schemas.microsoft.com/office/powerpoint/2010/main" val="3965716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0" y="332656"/>
            <a:ext cx="911832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Bitstream Vera Serif" panose="02060603050605020204" pitchFamily="18" charset="0"/>
                <a:ea typeface="+mj-ea"/>
                <a:cs typeface="+mj-cs"/>
              </a:defRPr>
            </a:lvl1pPr>
          </a:lstStyle>
          <a:p>
            <a:r>
              <a:rPr lang="es-ES" sz="3000" dirty="0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endParaRPr lang="es-ES" sz="3000" dirty="0">
              <a:solidFill>
                <a:srgbClr val="00000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endParaRPr lang="es-ES" sz="3000" dirty="0">
              <a:solidFill>
                <a:srgbClr val="000000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 flipH="1">
            <a:off x="274685" y="948690"/>
            <a:ext cx="856895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err="1"/>
              <a:t>Read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documents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read</a:t>
            </a:r>
            <a:r>
              <a:rPr lang="es-ES" dirty="0"/>
              <a:t>. </a:t>
            </a:r>
            <a:r>
              <a:rPr lang="es-ES" dirty="0" err="1"/>
              <a:t>Especially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Guide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Applicants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</a:t>
            </a:r>
            <a:r>
              <a:rPr lang="es-ES" dirty="0" err="1"/>
              <a:t>published</a:t>
            </a:r>
            <a:r>
              <a:rPr lang="es-ES" dirty="0"/>
              <a:t> </a:t>
            </a:r>
            <a:r>
              <a:rPr lang="es-ES" dirty="0" err="1"/>
              <a:t>soon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err="1"/>
              <a:t>Check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b="1" dirty="0" err="1"/>
              <a:t>eligibility</a:t>
            </a:r>
            <a:r>
              <a:rPr lang="es-ES" b="1" dirty="0"/>
              <a:t> </a:t>
            </a:r>
            <a:r>
              <a:rPr lang="es-ES" b="1" dirty="0" err="1"/>
              <a:t>criteria</a:t>
            </a:r>
            <a:r>
              <a:rPr lang="es-ES" b="1" dirty="0"/>
              <a:t> </a:t>
            </a:r>
            <a:r>
              <a:rPr lang="es-ES" b="1" dirty="0" err="1"/>
              <a:t>concerning</a:t>
            </a:r>
            <a:r>
              <a:rPr lang="es-ES" b="1" dirty="0"/>
              <a:t> </a:t>
            </a:r>
            <a:r>
              <a:rPr lang="es-ES" b="1" dirty="0" err="1"/>
              <a:t>mobility</a:t>
            </a:r>
            <a:r>
              <a:rPr lang="es-ES" b="1" dirty="0"/>
              <a:t> and </a:t>
            </a:r>
            <a:r>
              <a:rPr lang="es-ES" b="1" dirty="0" err="1"/>
              <a:t>scientific</a:t>
            </a:r>
            <a:r>
              <a:rPr lang="es-ES" b="1" dirty="0"/>
              <a:t> </a:t>
            </a:r>
            <a:r>
              <a:rPr lang="es-ES" b="1" dirty="0" err="1"/>
              <a:t>age</a:t>
            </a:r>
            <a:r>
              <a:rPr lang="es-ES" b="1" dirty="0"/>
              <a:t>.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err="1"/>
              <a:t>Remember</a:t>
            </a:r>
            <a:r>
              <a:rPr lang="es-ES" dirty="0"/>
              <a:t>: </a:t>
            </a:r>
            <a:r>
              <a:rPr lang="es-ES" dirty="0" err="1"/>
              <a:t>annual</a:t>
            </a:r>
            <a:r>
              <a:rPr lang="es-ES" dirty="0"/>
              <a:t> </a:t>
            </a:r>
            <a:r>
              <a:rPr lang="es-ES" dirty="0" err="1"/>
              <a:t>calls</a:t>
            </a:r>
            <a:r>
              <a:rPr lang="es-ES" dirty="0"/>
              <a:t>!</a:t>
            </a:r>
          </a:p>
          <a:p>
            <a:endParaRPr lang="es-E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err="1"/>
              <a:t>Talk</a:t>
            </a:r>
            <a:r>
              <a:rPr lang="es-ES" dirty="0"/>
              <a:t> to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b="1" dirty="0"/>
              <a:t>host </a:t>
            </a:r>
            <a:r>
              <a:rPr lang="es-ES" b="1" dirty="0" err="1"/>
              <a:t>institution</a:t>
            </a:r>
            <a:r>
              <a:rPr lang="es-ES" b="1" dirty="0"/>
              <a:t> and </a:t>
            </a:r>
            <a:r>
              <a:rPr lang="es-ES" b="1" dirty="0" err="1"/>
              <a:t>your</a:t>
            </a:r>
            <a:r>
              <a:rPr lang="es-ES" b="1" dirty="0"/>
              <a:t> supervisor </a:t>
            </a:r>
            <a:r>
              <a:rPr lang="es-ES" b="1" dirty="0" err="1"/>
              <a:t>well</a:t>
            </a:r>
            <a:r>
              <a:rPr lang="es-ES" b="1" dirty="0"/>
              <a:t> in </a:t>
            </a:r>
            <a:r>
              <a:rPr lang="es-ES" b="1" dirty="0" err="1"/>
              <a:t>advance</a:t>
            </a:r>
            <a:r>
              <a:rPr lang="es-ES" b="1" dirty="0"/>
              <a:t>: </a:t>
            </a:r>
            <a:r>
              <a:rPr lang="es-ES" dirty="0" err="1"/>
              <a:t>preparing</a:t>
            </a:r>
            <a:r>
              <a:rPr lang="es-ES" dirty="0"/>
              <a:t> a </a:t>
            </a:r>
            <a:r>
              <a:rPr lang="es-ES" dirty="0" err="1"/>
              <a:t>good</a:t>
            </a:r>
            <a:r>
              <a:rPr lang="es-ES" dirty="0"/>
              <a:t> PF </a:t>
            </a:r>
            <a:r>
              <a:rPr lang="es-ES" dirty="0" err="1"/>
              <a:t>proposal</a:t>
            </a:r>
            <a:r>
              <a:rPr lang="es-ES" dirty="0"/>
              <a:t> </a:t>
            </a:r>
            <a:r>
              <a:rPr lang="es-ES" b="1" dirty="0" err="1"/>
              <a:t>needs</a:t>
            </a:r>
            <a:r>
              <a:rPr lang="es-ES" b="1" dirty="0"/>
              <a:t> time </a:t>
            </a:r>
            <a:r>
              <a:rPr lang="es-ES" dirty="0"/>
              <a:t>and </a:t>
            </a:r>
            <a:r>
              <a:rPr lang="es-ES" dirty="0" err="1"/>
              <a:t>dedication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about</a:t>
            </a:r>
            <a:r>
              <a:rPr lang="es-ES" dirty="0"/>
              <a:t> </a:t>
            </a:r>
            <a:r>
              <a:rPr lang="es-ES" b="1" dirty="0" err="1"/>
              <a:t>research</a:t>
            </a:r>
            <a:r>
              <a:rPr lang="es-ES" b="1" dirty="0"/>
              <a:t>, training and </a:t>
            </a:r>
            <a:r>
              <a:rPr lang="es-ES" b="1" dirty="0" err="1"/>
              <a:t>career</a:t>
            </a:r>
            <a:r>
              <a:rPr lang="es-ES" b="1" dirty="0"/>
              <a:t> </a:t>
            </a:r>
            <a:r>
              <a:rPr lang="es-ES" b="1" dirty="0" err="1"/>
              <a:t>development</a:t>
            </a:r>
            <a:r>
              <a:rPr lang="es-ES" dirty="0"/>
              <a:t>,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just</a:t>
            </a:r>
            <a:r>
              <a:rPr lang="es-ES" dirty="0"/>
              <a:t> a </a:t>
            </a:r>
            <a:r>
              <a:rPr lang="es-ES" dirty="0" err="1"/>
              <a:t>research</a:t>
            </a:r>
            <a:r>
              <a:rPr lang="es-ES" dirty="0"/>
              <a:t> </a:t>
            </a:r>
            <a:r>
              <a:rPr lang="es-ES" dirty="0" err="1"/>
              <a:t>project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err="1"/>
              <a:t>Bottom</a:t>
            </a:r>
            <a:r>
              <a:rPr lang="es-ES" dirty="0"/>
              <a:t> up yes,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keep</a:t>
            </a:r>
            <a:r>
              <a:rPr lang="es-ES" dirty="0"/>
              <a:t> in </a:t>
            </a:r>
            <a:r>
              <a:rPr lang="es-ES" dirty="0" err="1"/>
              <a:t>mind</a:t>
            </a:r>
            <a:r>
              <a:rPr lang="es-ES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goals</a:t>
            </a:r>
            <a:r>
              <a:rPr lang="es-ES" b="1" dirty="0"/>
              <a:t> of </a:t>
            </a:r>
            <a:r>
              <a:rPr lang="es-ES" b="1" dirty="0" err="1"/>
              <a:t>the</a:t>
            </a:r>
            <a:r>
              <a:rPr lang="es-ES" b="1" dirty="0"/>
              <a:t> EC</a:t>
            </a:r>
          </a:p>
          <a:p>
            <a:endParaRPr lang="es-E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b="1" dirty="0"/>
              <a:t>Re-</a:t>
            </a:r>
            <a:r>
              <a:rPr lang="es-ES" b="1" dirty="0" err="1"/>
              <a:t>submissions</a:t>
            </a:r>
            <a:r>
              <a:rPr lang="es-ES" dirty="0"/>
              <a:t>: </a:t>
            </a:r>
            <a:r>
              <a:rPr lang="es-ES" dirty="0" err="1"/>
              <a:t>evaluators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know</a:t>
            </a:r>
            <a:r>
              <a:rPr lang="es-ES" dirty="0"/>
              <a:t> </a:t>
            </a:r>
            <a:r>
              <a:rPr lang="es-ES" dirty="0" err="1"/>
              <a:t>until</a:t>
            </a:r>
            <a:r>
              <a:rPr lang="es-ES" dirty="0"/>
              <a:t> </a:t>
            </a:r>
            <a:r>
              <a:rPr lang="es-ES" dirty="0" err="1"/>
              <a:t>after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evaluation</a:t>
            </a:r>
            <a:r>
              <a:rPr lang="es-ES" dirty="0"/>
              <a:t> has </a:t>
            </a:r>
            <a:r>
              <a:rPr lang="es-ES" dirty="0" err="1"/>
              <a:t>been</a:t>
            </a:r>
            <a:r>
              <a:rPr lang="es-ES" dirty="0"/>
              <a:t> done: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only</a:t>
            </a:r>
            <a:r>
              <a:rPr lang="es-ES" dirty="0"/>
              <a:t> </a:t>
            </a:r>
            <a:r>
              <a:rPr lang="es-ES" dirty="0" err="1"/>
              <a:t>about</a:t>
            </a:r>
            <a:r>
              <a:rPr lang="es-ES" dirty="0"/>
              <a:t> </a:t>
            </a:r>
            <a:r>
              <a:rPr lang="es-ES" dirty="0" err="1"/>
              <a:t>improving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weaknesses</a:t>
            </a:r>
            <a:endParaRPr lang="es-E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ES" dirty="0" err="1"/>
              <a:t>Check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state-of-the</a:t>
            </a:r>
            <a:r>
              <a:rPr lang="es-ES" dirty="0"/>
              <a:t> art and </a:t>
            </a:r>
            <a:r>
              <a:rPr lang="es-ES" dirty="0" err="1"/>
              <a:t>if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project</a:t>
            </a:r>
            <a:r>
              <a:rPr lang="es-ES" dirty="0"/>
              <a:t> /</a:t>
            </a:r>
            <a:r>
              <a:rPr lang="es-ES" dirty="0" err="1"/>
              <a:t>approach</a:t>
            </a:r>
            <a:r>
              <a:rPr lang="es-ES" dirty="0"/>
              <a:t> / </a:t>
            </a:r>
            <a:r>
              <a:rPr lang="es-ES" dirty="0" err="1"/>
              <a:t>methodology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still</a:t>
            </a:r>
            <a:r>
              <a:rPr lang="es-ES" dirty="0"/>
              <a:t> </a:t>
            </a:r>
            <a:r>
              <a:rPr lang="es-ES" dirty="0" err="1"/>
              <a:t>innovative</a:t>
            </a:r>
            <a:endParaRPr lang="es-E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s-ES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ES" b="1" dirty="0" err="1"/>
              <a:t>Perseverance</a:t>
            </a:r>
            <a:r>
              <a:rPr lang="es-ES" b="1" dirty="0"/>
              <a:t>: </a:t>
            </a:r>
            <a:r>
              <a:rPr lang="es-ES" dirty="0" err="1"/>
              <a:t>maybe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1st time…..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don´t</a:t>
            </a:r>
            <a:r>
              <a:rPr lang="es-ES" dirty="0"/>
              <a:t> </a:t>
            </a:r>
            <a:r>
              <a:rPr lang="es-ES" dirty="0" err="1"/>
              <a:t>loose</a:t>
            </a:r>
            <a:r>
              <a:rPr lang="es-ES" dirty="0"/>
              <a:t>,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learn</a:t>
            </a:r>
            <a:r>
              <a:rPr lang="es-ES" dirty="0"/>
              <a:t>!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s-ES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44181" y="282014"/>
            <a:ext cx="8534400" cy="758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s-ES" cap="small" dirty="0">
                <a:ea typeface="ＭＳ Ｐゴシック" charset="-128"/>
              </a:rPr>
              <a:t>THINGS TO REMEMBER</a:t>
            </a:r>
          </a:p>
        </p:txBody>
      </p:sp>
      <p:sp>
        <p:nvSpPr>
          <p:cNvPr id="7" name="4 Marcador de número de diapositiva"/>
          <p:cNvSpPr txBox="1">
            <a:spLocks/>
          </p:cNvSpPr>
          <p:nvPr/>
        </p:nvSpPr>
        <p:spPr>
          <a:xfrm>
            <a:off x="7010400" y="64919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2C1D07-FA5D-4CBE-89D6-94108A529D45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335500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Bildschirmpräsentation (4:3)</PresentationFormat>
  <Paragraphs>65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3</vt:i4>
      </vt:variant>
    </vt:vector>
  </HeadingPairs>
  <TitlesOfParts>
    <vt:vector size="15" baseType="lpstr">
      <vt:lpstr>Arial Unicode MS</vt:lpstr>
      <vt:lpstr>ＭＳ Ｐゴシック</vt:lpstr>
      <vt:lpstr>Arial</vt:lpstr>
      <vt:lpstr>Calibri</vt:lpstr>
      <vt:lpstr>Cambria</vt:lpstr>
      <vt:lpstr>Verdana</vt:lpstr>
      <vt:lpstr>Wingdings</vt:lpstr>
      <vt:lpstr>Motyw pakietu Office</vt:lpstr>
      <vt:lpstr>Diseño personalizado</vt:lpstr>
      <vt:lpstr>1_Diseño personalizado</vt:lpstr>
      <vt:lpstr>1_Motyw pakietu Office</vt:lpstr>
      <vt:lpstr>Projekt niestandardowy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AWiśniewska</dc:creator>
  <cp:lastModifiedBy>Sooth, Vanessa</cp:lastModifiedBy>
  <cp:revision>208</cp:revision>
  <dcterms:created xsi:type="dcterms:W3CDTF">2018-04-08T12:46:38Z</dcterms:created>
  <dcterms:modified xsi:type="dcterms:W3CDTF">2021-06-02T14:30:41Z</dcterms:modified>
</cp:coreProperties>
</file>